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70" r:id="rId4"/>
    <p:sldId id="371" r:id="rId5"/>
    <p:sldId id="372" r:id="rId6"/>
    <p:sldId id="373" r:id="rId7"/>
    <p:sldId id="374" r:id="rId8"/>
    <p:sldId id="375" r:id="rId9"/>
    <p:sldId id="376" r:id="rId10"/>
    <p:sldId id="377" r:id="rId11"/>
    <p:sldId id="378" r:id="rId12"/>
    <p:sldId id="37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70" autoAdjust="0"/>
    <p:restoredTop sz="94660"/>
  </p:normalViewPr>
  <p:slideViewPr>
    <p:cSldViewPr snapToGrid="0">
      <p:cViewPr varScale="1">
        <p:scale>
          <a:sx n="80" d="100"/>
          <a:sy n="80" d="100"/>
        </p:scale>
        <p:origin x="41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10/1/2017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48916" y="144379"/>
            <a:ext cx="8925086" cy="1786021"/>
          </a:xfrm>
        </p:spPr>
        <p:txBody>
          <a:bodyPr/>
          <a:lstStyle/>
          <a:p>
            <a:r>
              <a:rPr lang="nl-NL" dirty="0" smtClean="0"/>
              <a:t>markten.</a:t>
            </a:r>
            <a:endParaRPr lang="nl-NL" dirty="0"/>
          </a:p>
        </p:txBody>
      </p:sp>
      <p:sp>
        <p:nvSpPr>
          <p:cNvPr id="3" name="Tijdelijke aanduiding voor inhoud 2"/>
          <p:cNvSpPr>
            <a:spLocks noGrp="1"/>
          </p:cNvSpPr>
          <p:nvPr>
            <p:ph idx="1"/>
          </p:nvPr>
        </p:nvSpPr>
        <p:spPr>
          <a:xfrm>
            <a:off x="348916" y="842211"/>
            <a:ext cx="8925086" cy="5199151"/>
          </a:xfrm>
        </p:spPr>
        <p:txBody>
          <a:bodyPr>
            <a:noAutofit/>
          </a:bodyPr>
          <a:lstStyle/>
          <a:p>
            <a:r>
              <a:rPr lang="nl-NL" sz="2500" dirty="0" smtClean="0"/>
              <a:t>Op verschillende marken vind ruil plaats. Geld wordt hier gebruikt als </a:t>
            </a:r>
            <a:r>
              <a:rPr lang="nl-NL" sz="2500" b="1" dirty="0" smtClean="0"/>
              <a:t>ruilmiddel.</a:t>
            </a:r>
          </a:p>
          <a:p>
            <a:r>
              <a:rPr lang="nl-NL" sz="2500" dirty="0" smtClean="0"/>
              <a:t>De producten die worden aangeboden op de markt worden weergegeven met een bepaalde prijs. Geld wordt hier gebruikt als </a:t>
            </a:r>
            <a:r>
              <a:rPr lang="nl-NL" sz="2500" b="1" dirty="0" smtClean="0"/>
              <a:t>rekenmiddel.</a:t>
            </a:r>
          </a:p>
          <a:p>
            <a:r>
              <a:rPr lang="nl-NL" sz="2500" dirty="0" smtClean="0"/>
              <a:t>Tot slot zou het kunnen dat je niet al je geld besteed maar een gedeelte bewaard voor later gebruik. Geld wordt hier gebruikt als </a:t>
            </a:r>
            <a:r>
              <a:rPr lang="nl-NL" sz="2500" b="1" dirty="0" smtClean="0"/>
              <a:t>spaarmiddel.</a:t>
            </a:r>
          </a:p>
          <a:p>
            <a:r>
              <a:rPr lang="nl-NL" sz="2500" dirty="0" smtClean="0"/>
              <a:t>Er wordt onderscheid gemaakt tussen 2 marktsectoren: de marktsector (commerciële bedrijven) en de niet marktsector (overheid en non-profit).</a:t>
            </a:r>
          </a:p>
          <a:p>
            <a:r>
              <a:rPr lang="nl-NL" sz="2500" dirty="0" smtClean="0"/>
              <a:t>Op beide sectoren wordt onderscheid gemaakt in het formele (geregisterd/wit) en informele economie (niet geregisterd / zwart/grijs)</a:t>
            </a:r>
          </a:p>
          <a:p>
            <a:endParaRPr lang="nl-NL" sz="2500" dirty="0"/>
          </a:p>
        </p:txBody>
      </p:sp>
    </p:spTree>
    <p:extLst>
      <p:ext uri="{BB962C8B-B14F-4D97-AF65-F5344CB8AC3E}">
        <p14:creationId xmlns:p14="http://schemas.microsoft.com/office/powerpoint/2010/main" val="357625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1.9 t/m 1.11</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10 minuten de tijd.</a:t>
            </a:r>
          </a:p>
          <a:p>
            <a:r>
              <a:rPr lang="nl-NL" sz="2500" dirty="0" smtClean="0"/>
              <a:t>Eerste 4 minuten zelfstandig aan de slag.</a:t>
            </a:r>
          </a:p>
          <a:p>
            <a:r>
              <a:rPr lang="nl-NL" sz="2500" dirty="0" smtClean="0"/>
              <a:t>Eerder klaar? Mag je uit het raam kijken</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54679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4" name="Tijdelijke aanduiding voor inhoud 3"/>
          <p:cNvPicPr>
            <a:picLocks noGrp="1" noChangeAspect="1"/>
          </p:cNvPicPr>
          <p:nvPr>
            <p:ph idx="1"/>
          </p:nvPr>
        </p:nvPicPr>
        <p:blipFill rotWithShape="1">
          <a:blip r:embed="rId2"/>
          <a:srcRect b="93682"/>
          <a:stretch/>
        </p:blipFill>
        <p:spPr>
          <a:xfrm>
            <a:off x="0" y="0"/>
            <a:ext cx="10503568" cy="433137"/>
          </a:xfrm>
          <a:prstGeom prst="rect">
            <a:avLst/>
          </a:prstGeom>
        </p:spPr>
      </p:pic>
      <p:pic>
        <p:nvPicPr>
          <p:cNvPr id="5" name="Tijdelijke aanduiding voor inhoud 3"/>
          <p:cNvPicPr>
            <a:picLocks noChangeAspect="1"/>
          </p:cNvPicPr>
          <p:nvPr/>
        </p:nvPicPr>
        <p:blipFill rotWithShape="1">
          <a:blip r:embed="rId2"/>
          <a:srcRect b="89119"/>
          <a:stretch/>
        </p:blipFill>
        <p:spPr>
          <a:xfrm>
            <a:off x="0" y="0"/>
            <a:ext cx="10503568" cy="745958"/>
          </a:xfrm>
          <a:prstGeom prst="rect">
            <a:avLst/>
          </a:prstGeom>
        </p:spPr>
      </p:pic>
      <p:pic>
        <p:nvPicPr>
          <p:cNvPr id="6" name="Tijdelijke aanduiding voor inhoud 3"/>
          <p:cNvPicPr>
            <a:picLocks noChangeAspect="1"/>
          </p:cNvPicPr>
          <p:nvPr/>
        </p:nvPicPr>
        <p:blipFill rotWithShape="1">
          <a:blip r:embed="rId2"/>
          <a:srcRect b="84380"/>
          <a:stretch/>
        </p:blipFill>
        <p:spPr>
          <a:xfrm>
            <a:off x="0" y="0"/>
            <a:ext cx="10503568" cy="1070811"/>
          </a:xfrm>
          <a:prstGeom prst="rect">
            <a:avLst/>
          </a:prstGeom>
        </p:spPr>
      </p:pic>
      <p:pic>
        <p:nvPicPr>
          <p:cNvPr id="7" name="Tijdelijke aanduiding voor inhoud 3"/>
          <p:cNvPicPr>
            <a:picLocks noChangeAspect="1"/>
          </p:cNvPicPr>
          <p:nvPr/>
        </p:nvPicPr>
        <p:blipFill rotWithShape="1">
          <a:blip r:embed="rId2"/>
          <a:srcRect b="79642"/>
          <a:stretch/>
        </p:blipFill>
        <p:spPr>
          <a:xfrm>
            <a:off x="0" y="0"/>
            <a:ext cx="10503568" cy="1395663"/>
          </a:xfrm>
          <a:prstGeom prst="rect">
            <a:avLst/>
          </a:prstGeom>
        </p:spPr>
      </p:pic>
      <p:pic>
        <p:nvPicPr>
          <p:cNvPr id="8" name="Tijdelijke aanduiding voor inhoud 3"/>
          <p:cNvPicPr>
            <a:picLocks noChangeAspect="1"/>
          </p:cNvPicPr>
          <p:nvPr/>
        </p:nvPicPr>
        <p:blipFill rotWithShape="1">
          <a:blip r:embed="rId2"/>
          <a:srcRect b="71744"/>
          <a:stretch/>
        </p:blipFill>
        <p:spPr>
          <a:xfrm>
            <a:off x="0" y="0"/>
            <a:ext cx="10503568" cy="1937084"/>
          </a:xfrm>
          <a:prstGeom prst="rect">
            <a:avLst/>
          </a:prstGeom>
        </p:spPr>
      </p:pic>
      <p:pic>
        <p:nvPicPr>
          <p:cNvPr id="9" name="Tijdelijke aanduiding voor inhoud 3"/>
          <p:cNvPicPr>
            <a:picLocks noChangeAspect="1"/>
          </p:cNvPicPr>
          <p:nvPr/>
        </p:nvPicPr>
        <p:blipFill rotWithShape="1">
          <a:blip r:embed="rId2"/>
          <a:srcRect b="59460"/>
          <a:stretch/>
        </p:blipFill>
        <p:spPr>
          <a:xfrm>
            <a:off x="0" y="0"/>
            <a:ext cx="10503568" cy="2779295"/>
          </a:xfrm>
          <a:prstGeom prst="rect">
            <a:avLst/>
          </a:prstGeom>
        </p:spPr>
      </p:pic>
      <p:pic>
        <p:nvPicPr>
          <p:cNvPr id="10" name="Tijdelijke aanduiding voor inhoud 3"/>
          <p:cNvPicPr>
            <a:picLocks noChangeAspect="1"/>
          </p:cNvPicPr>
          <p:nvPr/>
        </p:nvPicPr>
        <p:blipFill rotWithShape="1">
          <a:blip r:embed="rId2"/>
          <a:srcRect b="50158"/>
          <a:stretch/>
        </p:blipFill>
        <p:spPr>
          <a:xfrm>
            <a:off x="0" y="0"/>
            <a:ext cx="10503568" cy="3416968"/>
          </a:xfrm>
          <a:prstGeom prst="rect">
            <a:avLst/>
          </a:prstGeom>
        </p:spPr>
      </p:pic>
      <p:pic>
        <p:nvPicPr>
          <p:cNvPr id="11" name="Tijdelijke aanduiding voor inhoud 3"/>
          <p:cNvPicPr>
            <a:picLocks noChangeAspect="1"/>
          </p:cNvPicPr>
          <p:nvPr/>
        </p:nvPicPr>
        <p:blipFill rotWithShape="1">
          <a:blip r:embed="rId2"/>
          <a:srcRect b="33837"/>
          <a:stretch/>
        </p:blipFill>
        <p:spPr>
          <a:xfrm>
            <a:off x="0" y="0"/>
            <a:ext cx="10503568" cy="4535905"/>
          </a:xfrm>
          <a:prstGeom prst="rect">
            <a:avLst/>
          </a:prstGeom>
        </p:spPr>
      </p:pic>
      <p:pic>
        <p:nvPicPr>
          <p:cNvPr id="12" name="Tijdelijke aanduiding voor inhoud 3"/>
          <p:cNvPicPr>
            <a:picLocks noChangeAspect="1"/>
          </p:cNvPicPr>
          <p:nvPr/>
        </p:nvPicPr>
        <p:blipFill>
          <a:blip r:embed="rId2"/>
          <a:stretch>
            <a:fillRect/>
          </a:stretch>
        </p:blipFill>
        <p:spPr>
          <a:xfrm>
            <a:off x="0" y="0"/>
            <a:ext cx="10503568" cy="6855622"/>
          </a:xfrm>
          <a:prstGeom prst="rect">
            <a:avLst/>
          </a:prstGeom>
        </p:spPr>
      </p:pic>
    </p:spTree>
    <p:extLst>
      <p:ext uri="{BB962C8B-B14F-4D97-AF65-F5344CB8AC3E}">
        <p14:creationId xmlns:p14="http://schemas.microsoft.com/office/powerpoint/2010/main" val="247761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Start aan de lesbrief mobiliteit.</a:t>
            </a:r>
          </a:p>
          <a:p>
            <a:r>
              <a:rPr lang="nl-NL" sz="2500" dirty="0" smtClean="0"/>
              <a:t>Opgaves 1.1 t/m 1.11</a:t>
            </a:r>
          </a:p>
          <a:p>
            <a:r>
              <a:rPr lang="nl-NL" sz="2500" dirty="0" smtClean="0"/>
              <a:t>Schaarste/ruil</a:t>
            </a:r>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Ter introductie , maak opgave 1.1 en 1.2</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a:t>7</a:t>
            </a:r>
            <a:r>
              <a:rPr lang="nl-NL" sz="2500" dirty="0" smtClean="0"/>
              <a:t> minuten de tijd.</a:t>
            </a:r>
          </a:p>
          <a:p>
            <a:r>
              <a:rPr lang="nl-NL" sz="2500" dirty="0" smtClean="0"/>
              <a:t>Eerste 4 minuten zelfstandig aan de slag.</a:t>
            </a:r>
          </a:p>
          <a:p>
            <a:r>
              <a:rPr lang="nl-NL" sz="2500" dirty="0" smtClean="0"/>
              <a:t>Sta niet te lang stil bij opgave 1.1</a:t>
            </a:r>
          </a:p>
          <a:p>
            <a:r>
              <a:rPr lang="nl-NL" sz="2500" dirty="0" smtClean="0"/>
              <a:t>Eerder klaar? Verder met opgaves t/m 1.11</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Tree>
    <p:extLst>
      <p:ext uri="{BB962C8B-B14F-4D97-AF65-F5344CB8AC3E}">
        <p14:creationId xmlns:p14="http://schemas.microsoft.com/office/powerpoint/2010/main" val="248819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5055"/>
          <a:stretch/>
        </p:blipFill>
        <p:spPr>
          <a:xfrm>
            <a:off x="0" y="0"/>
            <a:ext cx="9274002" cy="3080084"/>
          </a:xfrm>
          <a:prstGeom prst="rect">
            <a:avLst/>
          </a:prstGeom>
        </p:spPr>
      </p:pic>
      <p:pic>
        <p:nvPicPr>
          <p:cNvPr id="5" name="Afbeelding 4"/>
          <p:cNvPicPr>
            <a:picLocks noChangeAspect="1"/>
          </p:cNvPicPr>
          <p:nvPr/>
        </p:nvPicPr>
        <p:blipFill rotWithShape="1">
          <a:blip r:embed="rId2"/>
          <a:srcRect b="43995"/>
          <a:stretch/>
        </p:blipFill>
        <p:spPr>
          <a:xfrm>
            <a:off x="0" y="0"/>
            <a:ext cx="9274002" cy="3838074"/>
          </a:xfrm>
          <a:prstGeom prst="rect">
            <a:avLst/>
          </a:prstGeom>
        </p:spPr>
      </p:pic>
      <p:pic>
        <p:nvPicPr>
          <p:cNvPr id="6" name="Afbeelding 5"/>
          <p:cNvPicPr>
            <a:picLocks noChangeAspect="1"/>
          </p:cNvPicPr>
          <p:nvPr/>
        </p:nvPicPr>
        <p:blipFill rotWithShape="1">
          <a:blip r:embed="rId2"/>
          <a:srcRect b="35041"/>
          <a:stretch/>
        </p:blipFill>
        <p:spPr>
          <a:xfrm>
            <a:off x="0" y="0"/>
            <a:ext cx="9274002" cy="4451684"/>
          </a:xfrm>
          <a:prstGeom prst="rect">
            <a:avLst/>
          </a:prstGeom>
        </p:spPr>
      </p:pic>
      <p:pic>
        <p:nvPicPr>
          <p:cNvPr id="7" name="Afbeelding 6"/>
          <p:cNvPicPr>
            <a:picLocks noChangeAspect="1"/>
          </p:cNvPicPr>
          <p:nvPr/>
        </p:nvPicPr>
        <p:blipFill rotWithShape="1">
          <a:blip r:embed="rId2"/>
          <a:srcRect b="25034"/>
          <a:stretch/>
        </p:blipFill>
        <p:spPr>
          <a:xfrm>
            <a:off x="0" y="0"/>
            <a:ext cx="9274002" cy="5137484"/>
          </a:xfrm>
          <a:prstGeom prst="rect">
            <a:avLst/>
          </a:prstGeom>
        </p:spPr>
      </p:pic>
      <p:pic>
        <p:nvPicPr>
          <p:cNvPr id="8" name="Afbeelding 7"/>
          <p:cNvPicPr>
            <a:picLocks noChangeAspect="1"/>
          </p:cNvPicPr>
          <p:nvPr/>
        </p:nvPicPr>
        <p:blipFill rotWithShape="1">
          <a:blip r:embed="rId2"/>
          <a:srcRect b="5371"/>
          <a:stretch/>
        </p:blipFill>
        <p:spPr>
          <a:xfrm>
            <a:off x="0" y="0"/>
            <a:ext cx="9274002" cy="6485021"/>
          </a:xfrm>
          <a:prstGeom prst="rect">
            <a:avLst/>
          </a:prstGeom>
        </p:spPr>
      </p:pic>
      <p:pic>
        <p:nvPicPr>
          <p:cNvPr id="9" name="Afbeelding 8"/>
          <p:cNvPicPr>
            <a:picLocks noChangeAspect="1"/>
          </p:cNvPicPr>
          <p:nvPr/>
        </p:nvPicPr>
        <p:blipFill>
          <a:blip r:embed="rId2"/>
          <a:stretch>
            <a:fillRect/>
          </a:stretch>
        </p:blipFill>
        <p:spPr>
          <a:xfrm>
            <a:off x="0" y="0"/>
            <a:ext cx="9274002" cy="6853078"/>
          </a:xfrm>
          <a:prstGeom prst="rect">
            <a:avLst/>
          </a:prstGeom>
        </p:spPr>
      </p:pic>
    </p:spTree>
    <p:extLst>
      <p:ext uri="{BB962C8B-B14F-4D97-AF65-F5344CB8AC3E}">
        <p14:creationId xmlns:p14="http://schemas.microsoft.com/office/powerpoint/2010/main" val="1698923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Schaarste.</a:t>
            </a:r>
            <a:endParaRPr lang="nl-NL" dirty="0"/>
          </a:p>
        </p:txBody>
      </p:sp>
      <p:sp>
        <p:nvSpPr>
          <p:cNvPr id="3" name="Tijdelijke aanduiding voor inhoud 2"/>
          <p:cNvSpPr>
            <a:spLocks noGrp="1"/>
          </p:cNvSpPr>
          <p:nvPr>
            <p:ph idx="1"/>
          </p:nvPr>
        </p:nvSpPr>
        <p:spPr>
          <a:xfrm>
            <a:off x="228600" y="1311443"/>
            <a:ext cx="9045402" cy="4729920"/>
          </a:xfrm>
        </p:spPr>
        <p:txBody>
          <a:bodyPr>
            <a:normAutofit/>
          </a:bodyPr>
          <a:lstStyle/>
          <a:p>
            <a:r>
              <a:rPr lang="nl-NL" sz="2500" dirty="0" smtClean="0"/>
              <a:t>‘’Mensen hebben oneindig veel behoeftes, maar beperkte middelen. Deze spanning tussen oneindig veel behoefte en beperkte middelen noemen we </a:t>
            </a:r>
            <a:r>
              <a:rPr lang="nl-NL" sz="2500" b="1" dirty="0" smtClean="0"/>
              <a:t>schaarste.’’ </a:t>
            </a:r>
            <a:r>
              <a:rPr lang="nl-NL" sz="2500" dirty="0" smtClean="0"/>
              <a:t>(mobiliteit, </a:t>
            </a:r>
            <a:r>
              <a:rPr lang="nl-NL" sz="2500" dirty="0" err="1" smtClean="0"/>
              <a:t>blz</a:t>
            </a:r>
            <a:r>
              <a:rPr lang="nl-NL" sz="2500" dirty="0" smtClean="0"/>
              <a:t> 7)</a:t>
            </a:r>
          </a:p>
          <a:p>
            <a:r>
              <a:rPr lang="nl-NL" sz="2500" dirty="0" smtClean="0"/>
              <a:t>Wat we opofferen bij het maken van een bepaalde keuzes noemen we </a:t>
            </a:r>
            <a:r>
              <a:rPr lang="nl-NL" sz="2500" b="1" dirty="0" smtClean="0"/>
              <a:t>opofferingskosten.</a:t>
            </a:r>
          </a:p>
          <a:p>
            <a:r>
              <a:rPr lang="nl-NL" sz="2500" dirty="0" smtClean="0"/>
              <a:t>Cq: als je sochtends het eerste uur naar school gaat offer je daar kostbare tijd in je bed voor op. Als je sochtends in bed blijft liggen en het eerste uur skipt offer je het verkrijgen van kennis + tijd om na te blijven voor op.</a:t>
            </a:r>
          </a:p>
          <a:p>
            <a:endParaRPr lang="nl-NL" sz="2500" dirty="0" smtClean="0"/>
          </a:p>
          <a:p>
            <a:endParaRPr lang="nl-NL" sz="2500" dirty="0"/>
          </a:p>
        </p:txBody>
      </p:sp>
    </p:spTree>
    <p:extLst>
      <p:ext uri="{BB962C8B-B14F-4D97-AF65-F5344CB8AC3E}">
        <p14:creationId xmlns:p14="http://schemas.microsoft.com/office/powerpoint/2010/main" val="4249902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Vroeger was alles beter….</a:t>
            </a:r>
            <a:endParaRPr lang="nl-NL" dirty="0"/>
          </a:p>
        </p:txBody>
      </p:sp>
      <p:sp>
        <p:nvSpPr>
          <p:cNvPr id="3" name="Tijdelijke aanduiding voor inhoud 2"/>
          <p:cNvSpPr>
            <a:spLocks noGrp="1"/>
          </p:cNvSpPr>
          <p:nvPr>
            <p:ph idx="1"/>
          </p:nvPr>
        </p:nvSpPr>
        <p:spPr/>
        <p:txBody>
          <a:bodyPr>
            <a:normAutofit/>
          </a:bodyPr>
          <a:lstStyle/>
          <a:p>
            <a:r>
              <a:rPr lang="nl-NL" sz="2500" dirty="0" smtClean="0"/>
              <a:t>Voordat er geld bestond ruilden mensen goederen met elkaar, dit noemen we </a:t>
            </a:r>
            <a:r>
              <a:rPr lang="nl-NL" sz="2500" b="1" dirty="0" smtClean="0"/>
              <a:t>ruil in natura.</a:t>
            </a:r>
          </a:p>
          <a:p>
            <a:r>
              <a:rPr lang="nl-NL" sz="2500" dirty="0" smtClean="0"/>
              <a:t>dit leidde tot hoge </a:t>
            </a:r>
            <a:r>
              <a:rPr lang="nl-NL" sz="2500" b="1" dirty="0" smtClean="0"/>
              <a:t>transactiekosten,</a:t>
            </a:r>
            <a:r>
              <a:rPr lang="nl-NL" sz="2500" dirty="0" smtClean="0"/>
              <a:t> kosten die gemaakt moeten worden om ruil tot stand te brengen, denk aan: het vinden van personen die exact jou product willen hebben en het product wat jij wilt hebben aanbieden.</a:t>
            </a:r>
          </a:p>
          <a:p>
            <a:r>
              <a:rPr lang="nl-NL" sz="2500" dirty="0" smtClean="0"/>
              <a:t>Hierdoor is directe ruil (ruil in natura) vervangen voor indirecte ruil (ruilen met ruilmiddelen).</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58665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2"/>
            <a:ext cx="8596668" cy="1320800"/>
          </a:xfrm>
        </p:spPr>
        <p:txBody>
          <a:bodyPr>
            <a:normAutofit/>
          </a:bodyPr>
          <a:lstStyle/>
          <a:p>
            <a:r>
              <a:rPr lang="nl-NL" dirty="0" smtClean="0"/>
              <a:t>maak opgave 1.3 t/m 1.8</a:t>
            </a:r>
            <a:endParaRPr lang="nl-NL"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minuten de tijd.</a:t>
            </a:r>
          </a:p>
          <a:p>
            <a:r>
              <a:rPr lang="nl-NL" sz="2500" dirty="0" smtClean="0"/>
              <a:t>Eerste 4 minuten zelfstandig aan de slag.</a:t>
            </a:r>
          </a:p>
          <a:p>
            <a:r>
              <a:rPr lang="nl-NL" sz="2500" dirty="0" smtClean="0"/>
              <a:t>Eerder klaar, verder t/m 1.11</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3"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72304" y="19256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2082" y="192563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56977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1201"/>
          <a:stretch/>
        </p:blipFill>
        <p:spPr>
          <a:xfrm>
            <a:off x="0" y="0"/>
            <a:ext cx="12192000" cy="866274"/>
          </a:xfrm>
          <a:prstGeom prst="rect">
            <a:avLst/>
          </a:prstGeom>
        </p:spPr>
      </p:pic>
      <p:pic>
        <p:nvPicPr>
          <p:cNvPr id="5" name="Afbeelding 4"/>
          <p:cNvPicPr>
            <a:picLocks noChangeAspect="1"/>
          </p:cNvPicPr>
          <p:nvPr/>
        </p:nvPicPr>
        <p:blipFill rotWithShape="1">
          <a:blip r:embed="rId2"/>
          <a:srcRect b="65012"/>
          <a:stretch/>
        </p:blipFill>
        <p:spPr>
          <a:xfrm>
            <a:off x="0" y="0"/>
            <a:ext cx="12192000" cy="1612232"/>
          </a:xfrm>
          <a:prstGeom prst="rect">
            <a:avLst/>
          </a:prstGeom>
        </p:spPr>
      </p:pic>
      <p:pic>
        <p:nvPicPr>
          <p:cNvPr id="6" name="Afbeelding 5"/>
          <p:cNvPicPr>
            <a:picLocks noChangeAspect="1"/>
          </p:cNvPicPr>
          <p:nvPr/>
        </p:nvPicPr>
        <p:blipFill rotWithShape="1">
          <a:blip r:embed="rId2"/>
          <a:srcRect b="36552"/>
          <a:stretch/>
        </p:blipFill>
        <p:spPr>
          <a:xfrm>
            <a:off x="0" y="0"/>
            <a:ext cx="12192000" cy="2923674"/>
          </a:xfrm>
          <a:prstGeom prst="rect">
            <a:avLst/>
          </a:prstGeom>
        </p:spPr>
      </p:pic>
      <p:pic>
        <p:nvPicPr>
          <p:cNvPr id="7" name="Afbeelding 6"/>
          <p:cNvPicPr>
            <a:picLocks noChangeAspect="1"/>
          </p:cNvPicPr>
          <p:nvPr/>
        </p:nvPicPr>
        <p:blipFill>
          <a:blip r:embed="rId2"/>
          <a:stretch>
            <a:fillRect/>
          </a:stretch>
        </p:blipFill>
        <p:spPr>
          <a:xfrm>
            <a:off x="0" y="0"/>
            <a:ext cx="12192000" cy="4608000"/>
          </a:xfrm>
          <a:prstGeom prst="rect">
            <a:avLst/>
          </a:prstGeom>
        </p:spPr>
      </p:pic>
    </p:spTree>
    <p:extLst>
      <p:ext uri="{BB962C8B-B14F-4D97-AF65-F5344CB8AC3E}">
        <p14:creationId xmlns:p14="http://schemas.microsoft.com/office/powerpoint/2010/main" val="848287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038"/>
          <a:stretch/>
        </p:blipFill>
        <p:spPr>
          <a:xfrm>
            <a:off x="0" y="0"/>
            <a:ext cx="12192000" cy="2550695"/>
          </a:xfrm>
          <a:prstGeom prst="rect">
            <a:avLst/>
          </a:prstGeom>
        </p:spPr>
      </p:pic>
      <p:pic>
        <p:nvPicPr>
          <p:cNvPr id="5" name="Afbeelding 4"/>
          <p:cNvPicPr>
            <a:picLocks noChangeAspect="1"/>
          </p:cNvPicPr>
          <p:nvPr/>
        </p:nvPicPr>
        <p:blipFill rotWithShape="1">
          <a:blip r:embed="rId2"/>
          <a:srcRect b="48071"/>
          <a:stretch/>
        </p:blipFill>
        <p:spPr>
          <a:xfrm>
            <a:off x="0" y="0"/>
            <a:ext cx="12192000" cy="3489158"/>
          </a:xfrm>
          <a:prstGeom prst="rect">
            <a:avLst/>
          </a:prstGeom>
        </p:spPr>
      </p:pic>
      <p:pic>
        <p:nvPicPr>
          <p:cNvPr id="6" name="Afbeelding 5"/>
          <p:cNvPicPr>
            <a:picLocks noChangeAspect="1"/>
          </p:cNvPicPr>
          <p:nvPr/>
        </p:nvPicPr>
        <p:blipFill rotWithShape="1">
          <a:blip r:embed="rId2"/>
          <a:srcRect b="35178"/>
          <a:stretch/>
        </p:blipFill>
        <p:spPr>
          <a:xfrm>
            <a:off x="0" y="0"/>
            <a:ext cx="12192000" cy="4355432"/>
          </a:xfrm>
          <a:prstGeom prst="rect">
            <a:avLst/>
          </a:prstGeom>
        </p:spPr>
      </p:pic>
      <p:pic>
        <p:nvPicPr>
          <p:cNvPr id="7" name="Afbeelding 6"/>
          <p:cNvPicPr>
            <a:picLocks noChangeAspect="1"/>
          </p:cNvPicPr>
          <p:nvPr/>
        </p:nvPicPr>
        <p:blipFill rotWithShape="1">
          <a:blip r:embed="rId2"/>
          <a:srcRect b="22822"/>
          <a:stretch/>
        </p:blipFill>
        <p:spPr>
          <a:xfrm>
            <a:off x="0" y="0"/>
            <a:ext cx="12192000" cy="5185611"/>
          </a:xfrm>
          <a:prstGeom prst="rect">
            <a:avLst/>
          </a:prstGeom>
        </p:spPr>
      </p:pic>
      <p:pic>
        <p:nvPicPr>
          <p:cNvPr id="8" name="Afbeelding 7"/>
          <p:cNvPicPr>
            <a:picLocks noChangeAspect="1"/>
          </p:cNvPicPr>
          <p:nvPr/>
        </p:nvPicPr>
        <p:blipFill>
          <a:blip r:embed="rId2"/>
          <a:stretch>
            <a:fillRect/>
          </a:stretch>
        </p:blipFill>
        <p:spPr>
          <a:xfrm>
            <a:off x="0" y="0"/>
            <a:ext cx="12192000" cy="6719038"/>
          </a:xfrm>
          <a:prstGeom prst="rect">
            <a:avLst/>
          </a:prstGeom>
        </p:spPr>
      </p:pic>
    </p:spTree>
    <p:extLst>
      <p:ext uri="{BB962C8B-B14F-4D97-AF65-F5344CB8AC3E}">
        <p14:creationId xmlns:p14="http://schemas.microsoft.com/office/powerpoint/2010/main" val="344732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732</TotalTime>
  <Words>418</Words>
  <Application>Microsoft Office PowerPoint</Application>
  <PresentationFormat>Breedbeeld</PresentationFormat>
  <Paragraphs>62</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Trebuchet MS</vt:lpstr>
      <vt:lpstr>Wingdings 3</vt:lpstr>
      <vt:lpstr>Facet</vt:lpstr>
      <vt:lpstr>Welkom VWO 5.</vt:lpstr>
      <vt:lpstr>Agenda:</vt:lpstr>
      <vt:lpstr>Ter introductie , maak opgave 1.1 en 1.2</vt:lpstr>
      <vt:lpstr>PowerPoint-presentatie</vt:lpstr>
      <vt:lpstr>Schaarste.</vt:lpstr>
      <vt:lpstr>Vroeger was alles beter….</vt:lpstr>
      <vt:lpstr>maak opgave 1.3 t/m 1.8</vt:lpstr>
      <vt:lpstr>PowerPoint-presentatie</vt:lpstr>
      <vt:lpstr>PowerPoint-presentatie</vt:lpstr>
      <vt:lpstr>markten.</vt:lpstr>
      <vt:lpstr>maak opgave 1.9 t/m 1.11</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100</cp:revision>
  <dcterms:created xsi:type="dcterms:W3CDTF">2017-08-27T09:00:36Z</dcterms:created>
  <dcterms:modified xsi:type="dcterms:W3CDTF">2017-10-01T08:59:26Z</dcterms:modified>
</cp:coreProperties>
</file>